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7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97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343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0551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386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0511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475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9877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0046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4424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3731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78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679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9538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396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920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13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AC8B9-41DE-4D2A-9638-650DFBB53559}" type="datetimeFigureOut">
              <a:rPr lang="ru-RU" smtClean="0"/>
              <a:t>19.06.2020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2FFE1-E2DD-412B-9084-E0D7C1C0AC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9396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5BAEB6-4A61-4B08-86D7-533D02700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1552"/>
            <a:ext cx="9144000" cy="3436675"/>
          </a:xfrm>
        </p:spPr>
        <p:txBody>
          <a:bodyPr>
            <a:noAutofit/>
          </a:bodyPr>
          <a:lstStyle/>
          <a:p>
            <a:r>
              <a:rPr lang="ru-RU" sz="3600" dirty="0"/>
              <a:t>Министерство науки и высшего образования Российской Федерации ФГБОУ ВО «Кубанский государственный технологический университет»</a:t>
            </a:r>
            <a:br>
              <a:rPr lang="en-US" sz="3600" dirty="0"/>
            </a:br>
            <a:r>
              <a:rPr lang="ru-RU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ru-RU" sz="3600" dirty="0"/>
              <a:t>КУРСОВОЙ ПРОЕКТ НА ТЕМУ: “Мини-АТС”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EC5DF34-30D5-4801-8DA0-8DE0BFD30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0532" y="4564063"/>
            <a:ext cx="9144000" cy="1655762"/>
          </a:xfrm>
        </p:spPr>
        <p:txBody>
          <a:bodyPr/>
          <a:lstStyle/>
          <a:p>
            <a:pPr algn="r"/>
            <a:endParaRPr lang="en-US" dirty="0"/>
          </a:p>
          <a:p>
            <a:pPr algn="r"/>
            <a:r>
              <a:rPr lang="ru-RU" dirty="0"/>
              <a:t>ВЫПОЛНИЛ: ЕФИМОВ А. С. ГР. 18-К-АС1 </a:t>
            </a:r>
            <a:endParaRPr lang="en-US" dirty="0"/>
          </a:p>
          <a:p>
            <a:pPr algn="r"/>
            <a:r>
              <a:rPr lang="ru-RU" dirty="0"/>
              <a:t>РУКОВОДИТЕЛЬ: ДОЦЕНТ, ПОПОВА О. Б</a:t>
            </a:r>
          </a:p>
        </p:txBody>
      </p:sp>
    </p:spTree>
    <p:extLst>
      <p:ext uri="{BB962C8B-B14F-4D97-AF65-F5344CB8AC3E}">
        <p14:creationId xmlns:p14="http://schemas.microsoft.com/office/powerpoint/2010/main" val="1648216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2F074C-E630-45F3-A499-64439D8A0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EPC </a:t>
            </a:r>
            <a:r>
              <a:rPr lang="ru-RU" dirty="0"/>
              <a:t>диаграмма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F22A21-72A8-4F5F-B567-71B6DFDCA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3792" y="2260631"/>
            <a:ext cx="4186561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EPC-диаграмма - тип блок-схемы, используемой для бизнес-моделирования. EPC может быть использована для настройки системы планирования ресурсов предприятия (ERP), и для улучшений бизнес-процессов.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415D69-6924-4318-9A08-BF8F21D2D1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9147" y="480133"/>
            <a:ext cx="5939790" cy="610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00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FBCE2D-FDE4-4A24-9679-2DA25A14B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BPMN </a:t>
            </a:r>
            <a:r>
              <a:rPr lang="ru-RU" dirty="0"/>
              <a:t>диаграмма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148108-155E-4600-9495-6C18C87CD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61769" cy="4351338"/>
          </a:xfrm>
        </p:spPr>
        <p:txBody>
          <a:bodyPr/>
          <a:lstStyle/>
          <a:p>
            <a:r>
              <a:rPr lang="ru-RU" dirty="0"/>
              <a:t>BPMN (</a:t>
            </a:r>
            <a:r>
              <a:rPr lang="ru-RU" dirty="0" err="1"/>
              <a:t>Business</a:t>
            </a:r>
            <a:r>
              <a:rPr lang="ru-RU" dirty="0"/>
              <a:t> </a:t>
            </a:r>
            <a:r>
              <a:rPr lang="ru-RU" dirty="0" err="1"/>
              <a:t>Process</a:t>
            </a:r>
            <a:r>
              <a:rPr lang="ru-RU" dirty="0"/>
              <a:t> </a:t>
            </a:r>
            <a:r>
              <a:rPr lang="ru-RU" dirty="0" err="1"/>
              <a:t>Management</a:t>
            </a:r>
            <a:r>
              <a:rPr lang="ru-RU" dirty="0"/>
              <a:t> </a:t>
            </a:r>
            <a:r>
              <a:rPr lang="ru-RU" dirty="0" err="1"/>
              <a:t>Notation</a:t>
            </a:r>
            <a:r>
              <a:rPr lang="ru-RU" dirty="0"/>
              <a:t>) – «это язык моделирования бизнес-процессов, который является промежуточным звеном между формализацией/визуализацией и воплощением бизнес-процесса.</a:t>
            </a:r>
            <a:endParaRPr lang="ru-RU" dirty="0">
              <a:effectLst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C309C0-091A-4396-9B4F-C9447E2152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14010" y="2393179"/>
            <a:ext cx="5939790" cy="321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41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35E58E-6955-4C2C-B19E-0EF64853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FURPS+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058723-F307-4232-B1C9-842BD2C87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FURPS+ — классификация требований к программным системам. Образована от первых букв слов: </a:t>
            </a:r>
          </a:p>
          <a:p>
            <a:r>
              <a:rPr lang="en-US" dirty="0"/>
              <a:t>F</a:t>
            </a:r>
            <a:r>
              <a:rPr lang="ru-RU" dirty="0"/>
              <a:t> – оповещение о корректной обработке сигнала;</a:t>
            </a:r>
          </a:p>
          <a:p>
            <a:r>
              <a:rPr lang="en-US" dirty="0"/>
              <a:t>U</a:t>
            </a:r>
            <a:r>
              <a:rPr lang="ru-RU" dirty="0"/>
              <a:t> – интуитивная понятность;</a:t>
            </a:r>
          </a:p>
          <a:p>
            <a:r>
              <a:rPr lang="en-US" dirty="0"/>
              <a:t>R</a:t>
            </a:r>
            <a:r>
              <a:rPr lang="ru-RU" dirty="0"/>
              <a:t> – режим доступности 24/7</a:t>
            </a:r>
            <a:r>
              <a:rPr lang="en-US" dirty="0"/>
              <a:t>;</a:t>
            </a:r>
            <a:endParaRPr lang="ru-RU" dirty="0"/>
          </a:p>
          <a:p>
            <a:r>
              <a:rPr lang="en-US" dirty="0"/>
              <a:t>P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моментальный отклик;</a:t>
            </a:r>
          </a:p>
          <a:p>
            <a:r>
              <a:rPr lang="en-US" dirty="0"/>
              <a:t>S</a:t>
            </a:r>
            <a:r>
              <a:rPr lang="ru-RU" dirty="0"/>
              <a:t> – простая установка и настройка, не требующая профессиональных знаний;</a:t>
            </a:r>
          </a:p>
          <a:p>
            <a:r>
              <a:rPr lang="ru-RU" dirty="0"/>
              <a:t>+ - никаких ограничений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7827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1B77C-F163-4E98-87D6-B8227D728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8DDA5F5-EA1A-473E-B8FF-271EE9324D8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031" y="543758"/>
            <a:ext cx="5299969" cy="577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1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DC923-A69B-402A-A2DB-DFC2B34EE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ABCCD17-B524-45D2-A8FF-99D8D4CBC1B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661" y="555488"/>
            <a:ext cx="5317723" cy="574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214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159F47-33B0-4114-BA51-4CC7D7C88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2EDB11E-A0ED-405B-8967-4D4E5C3C55C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620928"/>
            <a:ext cx="5246703" cy="561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86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F58B3E-390A-450D-97C6-360E9571D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69F6099-196A-47B6-9E8C-F2B49CA7C1D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075" y="676653"/>
            <a:ext cx="5149049" cy="550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59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D39AEC-0620-4E19-932C-2B0B87802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213FE9-D158-418E-AF7D-76D35021E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 ходе выполнения курсовой работы были изучены основные понятия в области разработки ПО и документации сопровождающей ее. </a:t>
            </a:r>
          </a:p>
          <a:p>
            <a:r>
              <a:rPr lang="ru-RU" dirty="0"/>
              <a:t>Было создано подробное описание для системы Будильник. Были применены: унифицированный язык моделирования UML. Реализованы диаграммы </a:t>
            </a:r>
            <a:r>
              <a:rPr lang="ru-RU" dirty="0" err="1"/>
              <a:t>Ганта</a:t>
            </a:r>
            <a:r>
              <a:rPr lang="ru-RU" dirty="0"/>
              <a:t>, IDEF0, DFD, BPMN, EPC. Была описана классификация требований к программным системам FURPS+.</a:t>
            </a:r>
          </a:p>
          <a:p>
            <a:r>
              <a:rPr lang="ru-RU" dirty="0"/>
              <a:t>В результате были смоделированы основные процессы протекавшие в ходе разработки и протекающие в ходе работы конечного продукта. Все это выразилось в ряде моделей, диаграмм, описанных и представленных в отчете.</a:t>
            </a:r>
          </a:p>
        </p:txBody>
      </p:sp>
    </p:spTree>
    <p:extLst>
      <p:ext uri="{BB962C8B-B14F-4D97-AF65-F5344CB8AC3E}">
        <p14:creationId xmlns:p14="http://schemas.microsoft.com/office/powerpoint/2010/main" val="313413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0FD4E-5C83-40D1-8A54-80EA2F3A8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859" y="2675731"/>
            <a:ext cx="5796379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Спасибо за внимание!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D92EFE-40D6-42C0-AC51-39287AA39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3572" y="5663953"/>
            <a:ext cx="3630227" cy="513009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dirty="0"/>
              <a:t>Ефимов А. С. 18-К-АС1</a:t>
            </a:r>
          </a:p>
        </p:txBody>
      </p:sp>
    </p:spTree>
    <p:extLst>
      <p:ext uri="{BB962C8B-B14F-4D97-AF65-F5344CB8AC3E}">
        <p14:creationId xmlns:p14="http://schemas.microsoft.com/office/powerpoint/2010/main" val="208813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268387-6426-4534-944B-AE07661C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81850D-89D3-4208-BA91-63F875761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Цели: </a:t>
            </a:r>
          </a:p>
          <a:p>
            <a:r>
              <a:rPr lang="ru-RU" dirty="0"/>
              <a:t>Закрепление основ и углубление знаний в области разработки, анализа и управления программными проектами; </a:t>
            </a:r>
          </a:p>
          <a:p>
            <a:r>
              <a:rPr lang="ru-RU" dirty="0"/>
              <a:t>Получение практических навыков и изучение приемов разработки ПО с использованием языка C#, а также диаграмм IDEF0, UML, DFD, EPC, BPMN. Задачи: </a:t>
            </a:r>
          </a:p>
          <a:p>
            <a:r>
              <a:rPr lang="ru-RU" dirty="0"/>
              <a:t>Изучить литературу в области разработки диаграмм и технологий разработки ПО; </a:t>
            </a:r>
          </a:p>
          <a:p>
            <a:r>
              <a:rPr lang="ru-RU" dirty="0"/>
              <a:t>Сформулировать основные понятия , касающиеся темы изыскания; </a:t>
            </a:r>
          </a:p>
          <a:p>
            <a:r>
              <a:rPr lang="ru-RU" dirty="0"/>
              <a:t>Изучить приемы разработки проектов ПО с использованием диаграмм IDEF0, DFD, EPC, UML, BPMN, а также диаграммы </a:t>
            </a:r>
            <a:r>
              <a:rPr lang="ru-RU" dirty="0" err="1"/>
              <a:t>Ганта</a:t>
            </a:r>
            <a:r>
              <a:rPr lang="ru-RU" dirty="0"/>
              <a:t>; </a:t>
            </a:r>
          </a:p>
          <a:p>
            <a:r>
              <a:rPr lang="ru-RU" dirty="0"/>
              <a:t>Реализовать ПО, заданное курсовым проектом и разработать требования FURPS+.</a:t>
            </a:r>
          </a:p>
        </p:txBody>
      </p:sp>
    </p:spTree>
    <p:extLst>
      <p:ext uri="{BB962C8B-B14F-4D97-AF65-F5344CB8AC3E}">
        <p14:creationId xmlns:p14="http://schemas.microsoft.com/office/powerpoint/2010/main" val="302718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1AA526-1D49-4E71-9575-E4A0A606F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</a:t>
            </a:r>
            <a:r>
              <a:rPr lang="ru-RU" dirty="0" err="1"/>
              <a:t>Ганта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764F595-DEA6-47CE-8A55-4B2C2A5CED7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2546"/>
            <a:ext cx="10515600" cy="2586577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B2974F1-03AD-43BC-8473-DFD4C040B130}"/>
              </a:ext>
            </a:extLst>
          </p:cNvPr>
          <p:cNvSpPr/>
          <p:nvPr/>
        </p:nvSpPr>
        <p:spPr>
          <a:xfrm>
            <a:off x="838200" y="4819225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Диаграмма, показывающая план и график работ по проекту «Мини-АТС»</a:t>
            </a:r>
          </a:p>
        </p:txBody>
      </p:sp>
    </p:spTree>
    <p:extLst>
      <p:ext uri="{BB962C8B-B14F-4D97-AF65-F5344CB8AC3E}">
        <p14:creationId xmlns:p14="http://schemas.microsoft.com/office/powerpoint/2010/main" val="309794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88D4FA-B0E0-41A5-A395-B8FD86FD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5418" y="365126"/>
            <a:ext cx="4719221" cy="1117446"/>
          </a:xfrm>
        </p:spPr>
        <p:txBody>
          <a:bodyPr>
            <a:normAutofit fontScale="90000"/>
          </a:bodyPr>
          <a:lstStyle/>
          <a:p>
            <a:r>
              <a:rPr lang="ru-RU" dirty="0"/>
              <a:t>Диаграмма </a:t>
            </a:r>
            <a:r>
              <a:rPr lang="en-US" dirty="0"/>
              <a:t>IDEF0 </a:t>
            </a:r>
            <a:r>
              <a:rPr lang="ru-RU" dirty="0"/>
              <a:t>разработки ПО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BC1A69-AB8E-4FCE-859C-51D195748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43831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Основная модель состоит из одного главного блок операции и стрелок вхождения данных и вывода результата. Для каждой функции существует правило сторон:</a:t>
            </a:r>
          </a:p>
          <a:p>
            <a:r>
              <a:rPr lang="ru-RU" dirty="0"/>
              <a:t>стрелка влево указывает на входные данные(информация и объекты). </a:t>
            </a:r>
          </a:p>
          <a:p>
            <a:r>
              <a:rPr lang="ru-RU" dirty="0"/>
              <a:t>стрелка сверху-контроль (информация для управления, документации). </a:t>
            </a:r>
          </a:p>
          <a:p>
            <a:r>
              <a:rPr lang="ru-RU" dirty="0"/>
              <a:t>стрелка вправо-вывод данных они представляют результат работы операции.</a:t>
            </a:r>
          </a:p>
          <a:p>
            <a:r>
              <a:rPr lang="ru-RU" dirty="0"/>
              <a:t>стрелкой снизу обозначены механизмы, представляющие собой ресурсы, выполняющие работу.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6BBD1D-B6D8-40A4-9310-5905CF4497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76513" y="1690688"/>
            <a:ext cx="5525770" cy="458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10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00F934-0367-420B-BE88-3FBF04A0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</a:t>
            </a:r>
            <a:r>
              <a:rPr lang="en-US" dirty="0"/>
              <a:t>IDEF0 </a:t>
            </a:r>
            <a:r>
              <a:rPr lang="ru-RU" dirty="0"/>
              <a:t>разработки ПО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3467D2-670F-444A-8399-1DE6A855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34635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Полученная модель системы может быть представлена в более подробном виде путём разбиения на большее количество составных элементов.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6CAEF5-3431-40A0-8E78-85E6265DF4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60758" y="1941513"/>
            <a:ext cx="616924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4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03B1A-C1FA-47EE-8600-085505E0A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</a:t>
            </a:r>
            <a:r>
              <a:rPr lang="en-US" dirty="0"/>
              <a:t>IDEF0 </a:t>
            </a:r>
            <a:r>
              <a:rPr lang="ru-RU" dirty="0"/>
              <a:t>разработки ПО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F9EF05-B4E0-4144-B404-353636117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3194" cy="4351338"/>
          </a:xfrm>
        </p:spPr>
        <p:txBody>
          <a:bodyPr>
            <a:normAutofit fontScale="85000" lnSpcReduction="20000"/>
          </a:bodyPr>
          <a:lstStyle/>
          <a:p>
            <a:r>
              <a:rPr lang="ru-RU" dirty="0">
                <a:effectLst/>
              </a:rPr>
              <a:t>Входными данными для данной системы являются действия человека, необходимые для того, чтобы АТС обработала сигналы.</a:t>
            </a:r>
          </a:p>
          <a:p>
            <a:r>
              <a:rPr lang="ru-RU" dirty="0">
                <a:effectLst/>
              </a:rPr>
              <a:t>Управление происходит благодаря кнопочному интерфейсу, контроллеру устройства телефона, который связан с мини-АТС.</a:t>
            </a:r>
          </a:p>
          <a:p>
            <a:r>
              <a:rPr lang="ru-RU" dirty="0">
                <a:effectLst/>
              </a:rPr>
              <a:t>Механизмом реализации работы системы являются пользователи, панель телефона и программное обеспечение мини-АТС.</a:t>
            </a:r>
          </a:p>
          <a:p>
            <a:r>
              <a:rPr lang="ru-RU" dirty="0">
                <a:effectLst/>
              </a:rPr>
              <a:t>Результатом деятельности системы является текстовое уведомление о передаче сигнала.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687785-57AC-4EBD-83D6-C440590C5B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65622" y="1825624"/>
            <a:ext cx="6088177" cy="419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936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68D8B5-AF25-4E86-AD0B-2B92CC8A4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</a:t>
            </a:r>
            <a:r>
              <a:rPr lang="en-US" dirty="0"/>
              <a:t>IDEF0 </a:t>
            </a:r>
            <a:r>
              <a:rPr lang="ru-RU" dirty="0"/>
              <a:t>работы ПО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E22A5E-79BE-4DED-B5AC-15DCE16BC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8187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effectLst/>
              </a:rPr>
              <a:t>Таким образом работа, рассматриваемой системы разбивается на три основанных функции:</a:t>
            </a:r>
          </a:p>
          <a:p>
            <a:r>
              <a:rPr lang="ru-RU" dirty="0">
                <a:effectLst/>
              </a:rPr>
              <a:t>– приём входных данных от пользователя;</a:t>
            </a:r>
          </a:p>
          <a:p>
            <a:r>
              <a:rPr lang="ru-RU" dirty="0">
                <a:effectLst/>
              </a:rPr>
              <a:t>– обработка сигнала мини-АТС;</a:t>
            </a:r>
          </a:p>
          <a:p>
            <a:r>
              <a:rPr lang="ru-RU" dirty="0"/>
              <a:t>– соединение между пользователями.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A3F95F-9D2D-486C-9318-8C656E3F56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20070" y="1825625"/>
            <a:ext cx="61337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93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72342B-5E2A-4512-941D-49B463CD3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Диаграмма потоков данных (</a:t>
            </a:r>
            <a:r>
              <a:rPr lang="en-US" b="1" dirty="0"/>
              <a:t>DFD</a:t>
            </a:r>
            <a:r>
              <a:rPr lang="ru-RU" b="1" dirty="0"/>
              <a:t>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F7343C-CF5A-4C9C-BA33-D2CA39CBA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8421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Диаграмма потоков данных </a:t>
            </a:r>
            <a:r>
              <a:rPr lang="en-US" dirty="0"/>
              <a:t>DFD </a:t>
            </a:r>
            <a:r>
              <a:rPr lang="ru-RU" dirty="0"/>
              <a:t>(</a:t>
            </a:r>
            <a:r>
              <a:rPr lang="ru-RU" dirty="0" err="1"/>
              <a:t>DataFlowDiagrams</a:t>
            </a:r>
            <a:r>
              <a:rPr lang="ru-RU" dirty="0"/>
              <a:t>) – «это методология графического структурного анализа, описывающая внешние по отношению к системе источники, и адресаты данных, логические функции, потоки данных и хранилища данных, к которым осуществляется доступ. </a:t>
            </a:r>
          </a:p>
          <a:p>
            <a:pPr marL="0" indent="0">
              <a:buNone/>
            </a:pPr>
            <a:r>
              <a:rPr lang="ru-RU" dirty="0"/>
              <a:t>Внешними сущностями данной системы являются пользователь, устройство ввода данных, а также сам мини-АТС. Система не содержит баз данных.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892211-1D6C-49C3-B926-742CEAA27B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22416" y="2269509"/>
            <a:ext cx="6098959" cy="302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43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DF61F3-A5F9-46D7-85DB-02A17646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</a:t>
            </a:r>
            <a:r>
              <a:rPr lang="ru-RU" dirty="0"/>
              <a:t>Диаграмма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BDBB7D-CA40-4941-A78E-E3A088EC4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2891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UML был создан для определения, визуализации, проектирования и документирования, в основном, программных систем. UML не является языком программирования, но на основании UML-моделей возможна генерация кода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D163F3-C4D0-48F5-BF70-CB204F5C94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1091" y="2388409"/>
            <a:ext cx="6062709" cy="322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29367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31</TotalTime>
  <Words>663</Words>
  <Application>Microsoft Office PowerPoint</Application>
  <PresentationFormat>Широкоэкранный</PresentationFormat>
  <Paragraphs>59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Century Gothic</vt:lpstr>
      <vt:lpstr>След самолета</vt:lpstr>
      <vt:lpstr>Министерство науки и высшего образования Российской Федерации ФГБОУ ВО «Кубанский государственный технологический университет»    КУРСОВОЙ ПРОЕКТ НА ТЕМУ: “Мини-АТС”</vt:lpstr>
      <vt:lpstr>Постановка задачи</vt:lpstr>
      <vt:lpstr>Диаграмма Ганта</vt:lpstr>
      <vt:lpstr>Диаграмма IDEF0 разработки ПО </vt:lpstr>
      <vt:lpstr>Диаграмма IDEF0 разработки ПО</vt:lpstr>
      <vt:lpstr>Диаграмма IDEF0 разработки ПО</vt:lpstr>
      <vt:lpstr>Диаграмма IDEF0 работы ПО</vt:lpstr>
      <vt:lpstr>Диаграмма потоков данных (DFD)</vt:lpstr>
      <vt:lpstr>UML Диаграмма</vt:lpstr>
      <vt:lpstr>EPC диаграмма</vt:lpstr>
      <vt:lpstr>BPMN диаграмма </vt:lpstr>
      <vt:lpstr>FURPS+</vt:lpstr>
      <vt:lpstr>Тестирование</vt:lpstr>
      <vt:lpstr>Тестирование</vt:lpstr>
      <vt:lpstr>Тестирование</vt:lpstr>
      <vt:lpstr>Тестирование</vt:lpstr>
      <vt:lpstr>Заключение </vt:lpstr>
      <vt:lpstr>Спасибо за внимание!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науки и высшего образования Российской Федерации ФГБОУ ВО «Кубанский государственный технологический университет»    КУРСОВОЙ ПРОЕКТ НА ТЕМУ: “Мини-АТС”</dc:title>
  <dc:creator>Саша Ефим</dc:creator>
  <cp:lastModifiedBy>Саша Ефим</cp:lastModifiedBy>
  <cp:revision>4</cp:revision>
  <dcterms:created xsi:type="dcterms:W3CDTF">2020-06-19T18:26:30Z</dcterms:created>
  <dcterms:modified xsi:type="dcterms:W3CDTF">2020-06-19T18:58:04Z</dcterms:modified>
</cp:coreProperties>
</file>

<file path=docProps/thumbnail.jpeg>
</file>